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82" r:id="rId3"/>
    <p:sldId id="274" r:id="rId4"/>
    <p:sldId id="276" r:id="rId5"/>
    <p:sldId id="278" r:id="rId6"/>
    <p:sldId id="277" r:id="rId7"/>
    <p:sldId id="279" r:id="rId8"/>
    <p:sldId id="280" r:id="rId9"/>
    <p:sldId id="281" r:id="rId10"/>
    <p:sldId id="271" r:id="rId11"/>
    <p:sldId id="261" r:id="rId12"/>
    <p:sldId id="272" r:id="rId13"/>
    <p:sldId id="269" r:id="rId14"/>
    <p:sldId id="275" r:id="rId15"/>
    <p:sldId id="260" r:id="rId16"/>
  </p:sldIdLst>
  <p:sldSz cx="12192000" cy="6858000"/>
  <p:notesSz cx="6858000" cy="9144000"/>
  <p:embeddedFontLst>
    <p:embeddedFont>
      <p:font typeface="ALS Sector Bold" pitchFamily="2" charset="0"/>
      <p:bold r:id="rId18"/>
    </p:embeddedFont>
    <p:embeddedFont>
      <p:font typeface="ALS Sector Regular" panose="02000000000000000000" pitchFamily="2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Noto Sans Symbols" pitchFamily="2" charset="0"/>
      <p:regular r:id="rId24"/>
      <p:bold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  <p:embeddedFont>
      <p:font typeface="Segoe UI Semibold" panose="020B0702040204020203" pitchFamily="34" charset="0"/>
      <p:bold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0" autoAdjust="0"/>
    <p:restoredTop sz="94660" autoAdjust="0"/>
  </p:normalViewPr>
  <p:slideViewPr>
    <p:cSldViewPr snapToGrid="0">
      <p:cViewPr varScale="1">
        <p:scale>
          <a:sx n="82" d="100"/>
          <a:sy n="82" d="100"/>
        </p:scale>
        <p:origin x="77" y="427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Тест 1</c:v>
                </c:pt>
              </c:strCache>
            </c:strRef>
          </c:tx>
          <c:spPr>
            <a:ln w="28575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marker>
          <c:dPt>
            <c:idx val="2"/>
            <c:bubble3D val="0"/>
            <c:spPr>
              <a:ln w="28575" cap="rnd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CA2-4FE6-9FE2-0BB71454523D}"/>
              </c:ext>
            </c:extLst>
          </c:dPt>
          <c:cat>
            <c:strRef>
              <c:f>Sheet1!$A$2:$A$8</c:f>
              <c:strCache>
                <c:ptCount val="7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  <c:pt idx="4">
                  <c:v>Май</c:v>
                </c:pt>
                <c:pt idx="5">
                  <c:v>Июнь</c:v>
                </c:pt>
                <c:pt idx="6">
                  <c:v>Июль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630-40E4-B14F-5009ED1F4C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Тест 2</c:v>
                </c:pt>
              </c:strCache>
            </c:strRef>
          </c:tx>
          <c:spPr>
            <a:ln w="28575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 cap="flat" cmpd="sng" algn="ctr">
                <a:solidFill>
                  <a:schemeClr val="accent2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  <c:pt idx="4">
                  <c:v>Май</c:v>
                </c:pt>
                <c:pt idx="5">
                  <c:v>Июнь</c:v>
                </c:pt>
                <c:pt idx="6">
                  <c:v>Июль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5500</c:v>
                </c:pt>
                <c:pt idx="1">
                  <c:v>8200</c:v>
                </c:pt>
                <c:pt idx="2">
                  <c:v>6700</c:v>
                </c:pt>
                <c:pt idx="3">
                  <c:v>7800</c:v>
                </c:pt>
                <c:pt idx="4">
                  <c:v>5500</c:v>
                </c:pt>
                <c:pt idx="5">
                  <c:v>9000</c:v>
                </c:pt>
                <c:pt idx="6">
                  <c:v>9500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630-40E4-B14F-5009ED1F4CA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 cmpd="sng" algn="ctr">
              <a:solidFill>
                <a:srgbClr val="F1BE29"/>
              </a:solidFill>
              <a:prstDash val="solid"/>
              <a:round/>
            </a:ln>
            <a:effectLst/>
          </c:spPr>
          <c:marker>
            <c:spPr>
              <a:solidFill>
                <a:srgbClr val="F1BE29"/>
              </a:solidFill>
              <a:ln w="9525" cap="flat" cmpd="sng" algn="ctr">
                <a:solidFill>
                  <a:srgbClr val="F1BE29"/>
                </a:solidFill>
                <a:prstDash val="solid"/>
                <a:round/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Январь</c:v>
                </c:pt>
                <c:pt idx="1">
                  <c:v>Февраль</c:v>
                </c:pt>
                <c:pt idx="2">
                  <c:v>Март</c:v>
                </c:pt>
                <c:pt idx="3">
                  <c:v>Апрель</c:v>
                </c:pt>
                <c:pt idx="4">
                  <c:v>Май</c:v>
                </c:pt>
                <c:pt idx="5">
                  <c:v>Июнь</c:v>
                </c:pt>
                <c:pt idx="6">
                  <c:v>Июль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CA2-4FE6-9FE2-0BB7145452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3972992"/>
        <c:axId val="373974912"/>
      </c:lineChart>
      <c:catAx>
        <c:axId val="373972992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3974912"/>
        <c:crosses val="autoZero"/>
        <c:auto val="1"/>
        <c:lblAlgn val="ctr"/>
        <c:lblOffset val="100"/>
        <c:noMultiLvlLbl val="0"/>
      </c:catAx>
      <c:valAx>
        <c:axId val="373974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 sz="1200" b="0" dirty="0"/>
                  <a:t>Название оси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3972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4:52.0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1 111,'1037'0,"-955"-5,158-30,-100 12,308-21,-328 41,212 22,39 19,406-9,-323-31,-407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7:16.8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9 134,'-1'0,"1"0,-1-1,1 1,-1 0,1 0,0 0,-1-1,1 1,0 0,-1-1,1 1,-1 0,1 0,0-1,0 1,-1-1,1 1,0 0,0-1,-1 1,1-1,0 1,0 0,0-1,0 1,0-1,0 1,0-1,0 1,0-1,0 1,0 0,0-1,0 1,0-1,0 1,0-1,0 1,0-1,1 1,-1 0,0-1,0 1,1-1,-1 1,0 0,0-1,1 1,-1 0,0-1,1 1,-1 0,1 0,-1-1,0 1,1 0,-1 0,1-1,5-2,-1 0,0 0,1 1,0-1,-1 1,1 0,0 1,12-2,55-4,-56 6,251-1,-46 3,-193-4,-1-1,1-2,-1 0,31-12,-26 8,0 0,50-5,399 5,-290 14,-71-4,516 24,-558-14,86 9,258 64,-323-53,80 20,-141-41,0-3,72 4,31-9,0-5,175-29,-165 10,158-1,154 18,-343 7,156-1,-174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7:23.9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28,'1853'0,"-1595"-12,-70 1,714 6,-504 7,-335-2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8:45.0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31,'1'-2,"0"1,0 0,0 0,0 0,0 0,0 0,0 0,1 0,-1 0,0 1,0-1,1 0,-1 1,0-1,1 1,-1-1,1 1,-1 0,0 0,1 0,-1-1,4 2,-1-2,74-8,1 4,115 6,-68 2,1749-3,-1841 1,0 2,0 1,-1 2,1 1,-1 2,-1 1,1 1,45 25,-58-28,1 0,0 0,0-2,1-1,-1-1,34 3,133-6,-115-3,274 14,-33 0,355-13,-623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8:55.7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16 158,'-1'1,"1"-1,-1 0,1 0,-1 0,1 0,-1 0,1 0,-1 0,1 0,-1 0,1 0,-1 0,1 0,-1-1,1 1,-1 0,1 0,-1 0,1-1,-1 1,1 0,0-1,-1 1,1 0,-1-1,1 1,0 0,-1-1,1 1,0-1,0 1,-1-1,1 1,0-1,0 1,0-1,-1 1,1-1,0 1,0-1,0 1,0-1,0 1,0-1,0 1,0-1,0 1,0-1,1 0,0-2,0 1,0 0,0-1,0 1,1 0,-1 0,1 0,0-1,2-1,3-2,1 0,-1 1,1 0,1 0,-1 1,0 0,1 0,0 1,13-4,13 0,43-4,-12 2,36-8,-1 5,132 0,443 14,-514 11,-24 0,-76-11,200 13,159 27,-319-33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8:58.7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 1,'-4'0,"11"0,14 0,7 0,9 0,1 0,8 0,1 0,-8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9:10.0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25 158,'-2'0,"1"-1,-1 0,1 1,0-1,-1 0,1 0,0 0,-1 0,1 0,0 0,0-1,0 1,0 0,0 0,0-1,0 1,1-1,-1 1,0-1,1 1,-1-1,1 1,0-1,-1 0,1 1,0-1,0 1,0-1,0-2,1 2,0 0,-1 0,1 1,0-1,0 0,0 0,0 1,1-1,-1 1,0-1,1 1,-1-1,1 1,-1 0,1 0,0 0,-1 0,1 0,0 0,0 0,0 1,0-1,0 0,2 1,32-6,0 2,1 2,-1 1,38 4,-4-1,-59-2,35 2,-1-2,0-2,1-2,85-19,-70 8,0 4,1 1,0 4,0 2,1 3,115 13,423 3,-393-18,-21 2,222 3,-231 11,51 0,-207-13,44 2,0-4,125-19,-108 7,0 4,1 3,91 5,538 4,-683-2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Графики принадлежат автору датасета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Ignacio Viñuales.</a:t>
            </a:r>
          </a:p>
        </p:txBody>
      </p:sp>
    </p:spTree>
    <p:extLst>
      <p:ext uri="{BB962C8B-B14F-4D97-AF65-F5344CB8AC3E}">
        <p14:creationId xmlns:p14="http://schemas.microsoft.com/office/powerpoint/2010/main" val="244797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У признаков F1, F2, F5, F6, F7 наблюдаются серьезные выбросы.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936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958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После удаления выбросов признаки сильно коррелируют между собой.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743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Вывод: данные практически одномерны.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984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gnaciovinuales/battery-remaining-useful-life-rul" TargetMode="External"/><Relationship Id="rId2" Type="http://schemas.openxmlformats.org/officeDocument/2006/relationships/hyperlink" Target="https://github.com/ignavinuales/Battery_RUL_Predic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5.xml"/><Relationship Id="rId1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customXml" Target="../ink/ink2.xml"/><Relationship Id="rId12" Type="http://schemas.openxmlformats.org/officeDocument/2006/relationships/image" Target="../media/image17.png"/><Relationship Id="rId17" Type="http://schemas.openxmlformats.org/officeDocument/2006/relationships/customXml" Target="../ink/ink7.xml"/><Relationship Id="rId2" Type="http://schemas.openxmlformats.org/officeDocument/2006/relationships/image" Target="../media/image1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3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Исследование датасета «Оставшееся количество циклов зарядки аккумулятора» (ориг. </a:t>
            </a:r>
            <a:r>
              <a:rPr lang="en-US" sz="3200" i="1" dirty="0">
                <a:latin typeface="Segoe UI" panose="020B0502040204020203" pitchFamily="34" charset="0"/>
                <a:cs typeface="Segoe UI" panose="020B0502040204020203" pitchFamily="34" charset="0"/>
              </a:rPr>
              <a:t>Battery Remaining Useful Life</a:t>
            </a:r>
            <a:r>
              <a:rPr lang="ru-RU" sz="3200" i="1" dirty="0">
                <a:latin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en-US" sz="3200" i="1" dirty="0">
                <a:latin typeface="Segoe UI" panose="020B0502040204020203" pitchFamily="34" charset="0"/>
                <a:cs typeface="Segoe UI" panose="020B0502040204020203" pitchFamily="34" charset="0"/>
              </a:rPr>
              <a:t>RUL</a:t>
            </a:r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b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Выпускная квалификационная работа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Ларин П. М.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Заголовок слайда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408143" y="1719562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Элемент списка 1</a:t>
            </a:r>
            <a:endParaRPr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34" name="Google Shape;149;p4">
            <a:extLst>
              <a:ext uri="{FF2B5EF4-FFF2-40B4-BE49-F238E27FC236}">
                <a16:creationId xmlns:a16="http://schemas.microsoft.com/office/drawing/2014/main" id="{E8524630-6F6B-4695-AB3F-DEBB05B7CD3C}"/>
              </a:ext>
            </a:extLst>
          </p:cNvPr>
          <p:cNvSpPr txBox="1"/>
          <p:nvPr/>
        </p:nvSpPr>
        <p:spPr>
          <a:xfrm>
            <a:off x="8474033" y="1493010"/>
            <a:ext cx="3157806" cy="4586962"/>
          </a:xfrm>
          <a:prstGeom prst="rect">
            <a:avLst/>
          </a:prstGeom>
          <a:solidFill>
            <a:srgbClr val="F1BE29"/>
          </a:solidFill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ru-RU" sz="1600" b="1" dirty="0">
                <a:solidFill>
                  <a:schemeClr val="lt1"/>
                </a:solidFill>
                <a:latin typeface="+mn-lt"/>
              </a:rPr>
              <a:t>Дополнительная информация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lang="ru-RU" sz="1600" b="1" dirty="0">
              <a:solidFill>
                <a:schemeClr val="lt1"/>
              </a:solidFill>
              <a:latin typeface="+mn-lt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2489251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3443265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2" y="4407979"/>
            <a:ext cx="450202" cy="685765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1DE16C2-2172-463A-93BA-EA11B2417C83}"/>
              </a:ext>
            </a:extLst>
          </p:cNvPr>
          <p:cNvGrpSpPr/>
          <p:nvPr/>
        </p:nvGrpSpPr>
        <p:grpSpPr>
          <a:xfrm>
            <a:off x="558782" y="5383393"/>
            <a:ext cx="450202" cy="685765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:a16="http://schemas.microsoft.com/office/drawing/2014/main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:a16="http://schemas.microsoft.com/office/drawing/2014/main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:a16="http://schemas.microsoft.com/office/drawing/2014/main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id="{B392D556-B476-4E1F-958C-31EE7B16300D}"/>
              </a:ext>
            </a:extLst>
          </p:cNvPr>
          <p:cNvSpPr/>
          <p:nvPr/>
        </p:nvSpPr>
        <p:spPr>
          <a:xfrm>
            <a:off x="1408143" y="2658429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Элемент списка 2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273987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id="{4BBDCECC-7AC6-4E39-B4A9-A7C1308CD1E4}"/>
              </a:ext>
            </a:extLst>
          </p:cNvPr>
          <p:cNvSpPr/>
          <p:nvPr/>
        </p:nvSpPr>
        <p:spPr>
          <a:xfrm>
            <a:off x="1408143" y="3616890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Элемент списка 3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3709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6" name="Google Shape;125;p4">
            <a:extLst>
              <a:ext uri="{FF2B5EF4-FFF2-40B4-BE49-F238E27FC236}">
                <a16:creationId xmlns:a16="http://schemas.microsoft.com/office/drawing/2014/main" id="{3DDF0676-49DA-46BC-9B49-E63651936BD7}"/>
              </a:ext>
            </a:extLst>
          </p:cNvPr>
          <p:cNvSpPr/>
          <p:nvPr/>
        </p:nvSpPr>
        <p:spPr>
          <a:xfrm>
            <a:off x="1408143" y="4587172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Элемент списка 4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43937" y="467714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8" name="Google Shape;125;p4">
            <a:extLst>
              <a:ext uri="{FF2B5EF4-FFF2-40B4-BE49-F238E27FC236}">
                <a16:creationId xmlns:a16="http://schemas.microsoft.com/office/drawing/2014/main" id="{5196AA80-638D-487F-983B-0DA60BA9BE05}"/>
              </a:ext>
            </a:extLst>
          </p:cNvPr>
          <p:cNvSpPr/>
          <p:nvPr/>
        </p:nvSpPr>
        <p:spPr>
          <a:xfrm>
            <a:off x="1382780" y="5557018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Элемент списка 5</a:t>
            </a:r>
            <a:endParaRPr lang="ru-RU" sz="16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9" name="Google Shape;127;p4">
            <a:extLst>
              <a:ext uri="{FF2B5EF4-FFF2-40B4-BE49-F238E27FC236}">
                <a16:creationId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836823" y="5618307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503622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43937" y="1754244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477" y="1935879"/>
            <a:ext cx="11350868" cy="4352701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Текст</a:t>
            </a:r>
          </a:p>
          <a:p>
            <a:pPr marL="76200" indent="0" algn="just">
              <a:buNone/>
            </a:pPr>
            <a:endParaRPr lang="ru-RU" sz="2200" dirty="0"/>
          </a:p>
          <a:p>
            <a:pPr marL="533400" indent="-457200" algn="just">
              <a:buFont typeface="+mj-lt"/>
              <a:buAutoNum type="arabicPeriod"/>
            </a:pPr>
            <a:r>
              <a:rPr lang="ru-RU" sz="2200" dirty="0"/>
              <a:t>Список</a:t>
            </a:r>
          </a:p>
          <a:p>
            <a:pPr marL="533400" indent="-457200" algn="just">
              <a:buFont typeface="+mj-lt"/>
              <a:buAutoNum type="arabicPeriod"/>
            </a:pPr>
            <a:r>
              <a:rPr lang="ru-RU" sz="2200" dirty="0"/>
              <a:t>Список</a:t>
            </a:r>
          </a:p>
          <a:p>
            <a:pPr marL="533400" indent="-457200" algn="just">
              <a:buFont typeface="+mj-lt"/>
              <a:buAutoNum type="arabicPeriod"/>
            </a:pPr>
            <a:endParaRPr lang="ru-RU" sz="2200" dirty="0"/>
          </a:p>
          <a:p>
            <a:pPr marL="533400" indent="-457200" algn="just">
              <a:buFont typeface="+mj-lt"/>
              <a:buAutoNum type="arabicPeriod"/>
            </a:pPr>
            <a:endParaRPr lang="ru-RU" sz="22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200" dirty="0"/>
              <a:t>Список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200" dirty="0"/>
              <a:t>Список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/>
          </a:bodyPr>
          <a:lstStyle/>
          <a:p>
            <a:r>
              <a:rPr lang="ru-RU" sz="2600" dirty="0"/>
              <a:t>Подзаголовок слайда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Заголовок слайда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150" y="2048680"/>
            <a:ext cx="6991225" cy="435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Текст слайда</a:t>
            </a: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1333690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/>
              <a:t>Подзаголовок</a:t>
            </a:r>
          </a:p>
        </p:txBody>
      </p:sp>
      <p:sp>
        <p:nvSpPr>
          <p:cNvPr id="10" name="Google Shape;175;p7">
            <a:extLst>
              <a:ext uri="{FF2B5EF4-FFF2-40B4-BE49-F238E27FC236}">
                <a16:creationId xmlns:a16="http://schemas.microsoft.com/office/drawing/2014/main" id="{D994E922-5550-4F2A-A60A-1EEA834B9ADA}"/>
              </a:ext>
            </a:extLst>
          </p:cNvPr>
          <p:cNvSpPr/>
          <p:nvPr/>
        </p:nvSpPr>
        <p:spPr>
          <a:xfrm>
            <a:off x="8260537" y="1333690"/>
            <a:ext cx="3470313" cy="49312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76;p7">
            <a:extLst>
              <a:ext uri="{FF2B5EF4-FFF2-40B4-BE49-F238E27FC236}">
                <a16:creationId xmlns:a16="http://schemas.microsoft.com/office/drawing/2014/main" id="{0B3AFC7A-2E2A-4CB1-9002-1A72FF0BB58D}"/>
              </a:ext>
            </a:extLst>
          </p:cNvPr>
          <p:cNvSpPr txBox="1"/>
          <p:nvPr/>
        </p:nvSpPr>
        <p:spPr>
          <a:xfrm>
            <a:off x="8162905" y="3001637"/>
            <a:ext cx="3497460" cy="143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-RU" sz="2700" b="1" baseline="30000" dirty="0">
                <a:solidFill>
                  <a:srgbClr val="000000"/>
                </a:solidFill>
                <a:latin typeface="+mn-lt"/>
                <a:ea typeface="Montserrat"/>
                <a:cs typeface="Montserrat"/>
                <a:sym typeface="Montserrat"/>
              </a:rPr>
              <a:t>Рисунок</a:t>
            </a:r>
            <a:endParaRPr sz="1500" baseline="30000" dirty="0">
              <a:solidFill>
                <a:srgbClr val="00000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Заголовок слайда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1561" y="4634530"/>
            <a:ext cx="10823324" cy="121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2200" b="1" dirty="0">
                <a:sym typeface="Arial"/>
              </a:rPr>
              <a:t>Описание графика</a:t>
            </a:r>
            <a:endParaRPr sz="2200" b="1" dirty="0">
              <a:sym typeface="Arial"/>
            </a:endParaRPr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r>
              <a:rPr lang="ru-RU" sz="2200" dirty="0">
                <a:sym typeface="Arial"/>
              </a:rPr>
              <a:t>Описание графика</a:t>
            </a:r>
            <a:endParaRPr lang="en-US" sz="2200" dirty="0">
              <a:sym typeface="Arial"/>
            </a:endParaRPr>
          </a:p>
          <a:p>
            <a:pPr marL="0" indent="0" algn="just">
              <a:spcBef>
                <a:spcPts val="839"/>
              </a:spcBef>
              <a:buClr>
                <a:srgbClr val="888888"/>
              </a:buClr>
              <a:buSzPts val="1600"/>
              <a:buNone/>
            </a:pPr>
            <a:r>
              <a:rPr lang="ru-RU" sz="2200" dirty="0">
                <a:sym typeface="Arial"/>
              </a:rPr>
              <a:t>Описание графика</a:t>
            </a:r>
            <a:endParaRPr lang="ru-RU" sz="2200" dirty="0"/>
          </a:p>
          <a:p>
            <a:pPr marL="0" lvl="0" indent="0" algn="just" rtl="0">
              <a:lnSpc>
                <a:spcPct val="90000"/>
              </a:lnSpc>
              <a:spcBef>
                <a:spcPts val="839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</a:pPr>
            <a:endParaRPr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cxnSp>
        <p:nvCxnSpPr>
          <p:cNvPr id="9" name="Google Shape;213;p9">
            <a:extLst>
              <a:ext uri="{FF2B5EF4-FFF2-40B4-BE49-F238E27FC236}">
                <a16:creationId xmlns:a16="http://schemas.microsoft.com/office/drawing/2014/main" id="{0C480937-F08C-4A40-946A-9FA8434D6EA0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0" cy="1753829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214;p9">
            <a:extLst>
              <a:ext uri="{FF2B5EF4-FFF2-40B4-BE49-F238E27FC236}">
                <a16:creationId xmlns:a16="http://schemas.microsoft.com/office/drawing/2014/main" id="{8E660AC8-2945-4581-B887-9EB868DF2EA6}"/>
              </a:ext>
            </a:extLst>
          </p:cNvPr>
          <p:cNvCxnSpPr>
            <a:cxnSpLocks/>
          </p:cNvCxnSpPr>
          <p:nvPr/>
        </p:nvCxnSpPr>
        <p:spPr>
          <a:xfrm flipV="1">
            <a:off x="559293" y="6095533"/>
            <a:ext cx="825048" cy="21183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215;p9">
            <a:extLst>
              <a:ext uri="{FF2B5EF4-FFF2-40B4-BE49-F238E27FC236}">
                <a16:creationId xmlns:a16="http://schemas.microsoft.com/office/drawing/2014/main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558782" y="4362887"/>
            <a:ext cx="82555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12" name="Google Shape;216;p9">
            <a:extLst>
              <a:ext uri="{FF2B5EF4-FFF2-40B4-BE49-F238E27FC236}">
                <a16:creationId xmlns:a16="http://schemas.microsoft.com/office/drawing/2014/main" id="{0591FBE5-9C19-4B24-9A14-AE07240951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8270087"/>
              </p:ext>
            </p:extLst>
          </p:nvPr>
        </p:nvGraphicFramePr>
        <p:xfrm>
          <a:off x="926310" y="1732784"/>
          <a:ext cx="10339379" cy="2312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Заголовок слайда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D6C889-48F4-4B26-954C-96F87149FC3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7331" y="1938304"/>
            <a:ext cx="5508000" cy="4507045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Текст слайда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DC4FB7F-80E5-439C-8598-169F703070B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41899" y="1938304"/>
            <a:ext cx="5508000" cy="4507045"/>
          </a:xfrm>
        </p:spPr>
        <p:txBody>
          <a:bodyPr>
            <a:normAutofit/>
          </a:bodyPr>
          <a:lstStyle/>
          <a:p>
            <a:pPr marL="76200" indent="0" algn="just">
              <a:buNone/>
            </a:pPr>
            <a:r>
              <a:rPr lang="ru-RU" sz="2200" dirty="0"/>
              <a:t>Текст слайда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11196533" cy="584686"/>
          </a:xfrm>
        </p:spPr>
        <p:txBody>
          <a:bodyPr>
            <a:normAutofit/>
          </a:bodyPr>
          <a:lstStyle/>
          <a:p>
            <a:r>
              <a:rPr lang="ru-RU" sz="2600" dirty="0"/>
              <a:t>Подзаголовок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Заголовок слайда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5769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 dir="vert"/>
      </p:transition>
    </mc:Choice>
    <mc:Fallback>
      <p:transition spd="slow">
        <p:checker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312022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Информация о датасете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RUL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99E99B-24BF-823E-F559-89C1C3E85508}"/>
              </a:ext>
            </a:extLst>
          </p:cNvPr>
          <p:cNvSpPr txBox="1"/>
          <p:nvPr/>
        </p:nvSpPr>
        <p:spPr>
          <a:xfrm>
            <a:off x="444771" y="1576874"/>
            <a:ext cx="3232797" cy="1523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Автор датасета:</a:t>
            </a:r>
          </a:p>
          <a:p>
            <a:pPr algn="r">
              <a:lnSpc>
                <a:spcPct val="150000"/>
              </a:lnSpc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Оригинальное название:</a:t>
            </a:r>
          </a:p>
          <a:p>
            <a:pPr algn="r">
              <a:lnSpc>
                <a:spcPct val="150000"/>
              </a:lnSpc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Домашняя страница датасета:</a:t>
            </a:r>
          </a:p>
          <a:p>
            <a:pPr algn="r">
              <a:lnSpc>
                <a:spcPct val="150000"/>
              </a:lnSpc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На Каггле: 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E5877-DEE6-0802-FC89-B8E985A842AD}"/>
              </a:ext>
            </a:extLst>
          </p:cNvPr>
          <p:cNvSpPr txBox="1"/>
          <p:nvPr/>
        </p:nvSpPr>
        <p:spPr>
          <a:xfrm>
            <a:off x="3756144" y="1579986"/>
            <a:ext cx="7991085" cy="1893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Ignacio Viñuales</a:t>
            </a:r>
            <a:endParaRPr lang="ru-RU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Battery Remaining Useful Life (RUL)</a:t>
            </a:r>
            <a:endParaRPr lang="ru-RU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https://github.com/ignavinuales/Battery_RUL_Prediction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https://www.kaggle.com/datasets/ignaciovinuales/battery-remaining-useful-life-rul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3" name="Группа 13">
            <a:extLst>
              <a:ext uri="{FF2B5EF4-FFF2-40B4-BE49-F238E27FC236}">
                <a16:creationId xmlns:a16="http://schemas.microsoft.com/office/drawing/2014/main" id="{3A3AD0A0-7408-E2D5-BDCF-8FE70EF1853C}"/>
              </a:ext>
            </a:extLst>
          </p:cNvPr>
          <p:cNvGrpSpPr/>
          <p:nvPr/>
        </p:nvGrpSpPr>
        <p:grpSpPr>
          <a:xfrm>
            <a:off x="1334279" y="3862869"/>
            <a:ext cx="9713166" cy="2159026"/>
            <a:chOff x="1476753" y="3499669"/>
            <a:chExt cx="4619247" cy="666000"/>
          </a:xfrm>
        </p:grpSpPr>
        <p:sp>
          <p:nvSpPr>
            <p:cNvPr id="18" name="Прямоугольник 14">
              <a:extLst>
                <a:ext uri="{FF2B5EF4-FFF2-40B4-BE49-F238E27FC236}">
                  <a16:creationId xmlns:a16="http://schemas.microsoft.com/office/drawing/2014/main" id="{D934DE6C-BF95-306C-7671-CC9FFAE7FC25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880"/>
              <a:r>
                <a:rPr lang="ru-RU" b="0" i="0" dirty="0">
                  <a:solidFill>
                    <a:srgbClr val="000000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Описание автора датасета</a:t>
              </a:r>
            </a:p>
            <a:p>
              <a:pPr marL="182880"/>
              <a:endPara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82880"/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Гавайский Институт природной энергии протестировал 14 аккумуляторов типа NMC-LCO 18650 номинальной емкости 2.8 А·ч. Каждый аккумулятор был подвергнут более чем 1000 циклам разрядки/зарядки при температуре 25°C, включающим CC-CV зарядку в режиме C/2 и разрядку в режиме 1.5C.</a:t>
              </a:r>
            </a:p>
            <a:p>
              <a:pPr marL="182880"/>
              <a:endPara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82880"/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На основе соответствующего датасета я 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[</a:t>
              </a:r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автор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] </a:t>
              </a:r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создал новые признаки, описывающие динамику напряжения и силы тока для каждого цикла. Эти признаки можно использовать для предсказания оставшегося количества циклов аккумулятора. Датасет содержит сводную информацию о 14 аккумуляторах.</a:t>
              </a:r>
              <a:endParaRPr lang="ru-RU" spc="18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Прямоугольник 58">
              <a:extLst>
                <a:ext uri="{FF2B5EF4-FFF2-40B4-BE49-F238E27FC236}">
                  <a16:creationId xmlns:a16="http://schemas.microsoft.com/office/drawing/2014/main" id="{6B07989E-868A-1003-C1DE-62080D556C4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0" name="Прямоугольник 58">
              <a:extLst>
                <a:ext uri="{FF2B5EF4-FFF2-40B4-BE49-F238E27FC236}">
                  <a16:creationId xmlns:a16="http://schemas.microsoft.com/office/drawing/2014/main" id="{FBF8BDDC-8F0F-E932-1CC9-50E9EA6C269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955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312022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Информация о датасете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RUL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94535D8-B5CF-C7FF-DBC5-D114CE257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32" y="1408818"/>
            <a:ext cx="3740217" cy="2705985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22401C53-499E-9612-B447-0AB4B8D45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109" y="1414064"/>
            <a:ext cx="3739974" cy="2700740"/>
          </a:xfrm>
          <a:prstGeom prst="rect">
            <a:avLst/>
          </a:prstGeom>
        </p:spPr>
      </p:pic>
      <p:pic>
        <p:nvPicPr>
          <p:cNvPr id="19" name="Picture 1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55DFED6-0424-59C6-75A3-06A5716F7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309" y="1408818"/>
            <a:ext cx="3752896" cy="2710071"/>
          </a:xfrm>
          <a:prstGeom prst="rect">
            <a:avLst/>
          </a:prstGeom>
        </p:spPr>
      </p:pic>
      <p:sp>
        <p:nvSpPr>
          <p:cNvPr id="22" name="Текст 1">
            <a:extLst>
              <a:ext uri="{FF2B5EF4-FFF2-40B4-BE49-F238E27FC236}">
                <a16:creationId xmlns:a16="http://schemas.microsoft.com/office/drawing/2014/main" id="{E8C77572-1960-421A-C9AF-E4918F1BF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0465" y="4236098"/>
            <a:ext cx="5113174" cy="2155368"/>
          </a:xfrm>
        </p:spPr>
        <p:txBody>
          <a:bodyPr>
            <a:normAutofit/>
          </a:bodyPr>
          <a:lstStyle/>
          <a:p>
            <a:pPr marL="76200" indent="0" algn="just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ru-RU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Признаки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Индекс цикла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F1: Полная продолжительность разрядки (с)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F2: Продолжительность разрядки с 3.6 В до 3.4 В (с)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F3: Стартовое напряжение при разрядке (В)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F4: Стартовое напряжение при зарядке (В)</a:t>
            </a:r>
          </a:p>
        </p:txBody>
      </p:sp>
      <p:sp>
        <p:nvSpPr>
          <p:cNvPr id="23" name="Текст 1">
            <a:extLst>
              <a:ext uri="{FF2B5EF4-FFF2-40B4-BE49-F238E27FC236}">
                <a16:creationId xmlns:a16="http://schemas.microsoft.com/office/drawing/2014/main" id="{39DA364A-E192-034A-F6DC-D15A1F55D3A1}"/>
              </a:ext>
            </a:extLst>
          </p:cNvPr>
          <p:cNvSpPr txBox="1">
            <a:spLocks/>
          </p:cNvSpPr>
          <p:nvPr/>
        </p:nvSpPr>
        <p:spPr>
          <a:xfrm>
            <a:off x="5812965" y="4635003"/>
            <a:ext cx="5887617" cy="170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F5: Продолжительность зарядки до 4.15 В (с)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F6: Продолжительность зарядки постоянным током (с)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F7: Полная продолжительность зарядки (с)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RUL: Целевая переменная (оставшееся количество циклов зарядки аккумулятора)</a:t>
            </a:r>
          </a:p>
        </p:txBody>
      </p:sp>
    </p:spTree>
    <p:extLst>
      <p:ext uri="{BB962C8B-B14F-4D97-AF65-F5344CB8AC3E}">
        <p14:creationId xmlns:p14="http://schemas.microsoft.com/office/powerpoint/2010/main" val="1658912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312022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Информация о датасете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RUL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63BFD4C-8878-20CD-95B3-53FD9E292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249304"/>
              </p:ext>
            </p:extLst>
          </p:nvPr>
        </p:nvGraphicFramePr>
        <p:xfrm>
          <a:off x="2995901" y="1831282"/>
          <a:ext cx="8458200" cy="4145280"/>
        </p:xfrm>
        <a:graphic>
          <a:graphicData uri="http://schemas.openxmlformats.org/drawingml/2006/table">
            <a:tbl>
              <a:tblPr/>
              <a:tblGrid>
                <a:gridCol w="939800">
                  <a:extLst>
                    <a:ext uri="{9D8B030D-6E8A-4147-A177-3AD203B41FA5}">
                      <a16:colId xmlns:a16="http://schemas.microsoft.com/office/drawing/2014/main" val="173789376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4206386897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835995515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4294577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54478797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4229359209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81794714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91093768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469657112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Cycle_Index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Discharge Time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Decrement 3.6-3.4V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Max. Voltage Dischar. (V)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Min. Voltage Charg. (V)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at 4.15V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constant current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Charging time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91927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2595.3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1151.4885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5460.001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6755.01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10777.82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04481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7408.64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1172.5125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5508.992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6762.02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10500.35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29349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7393.76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1112.992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4.249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5508.993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6762.02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10420.38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37316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7385.5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1080.320667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5502.016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6762.02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10322.81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45942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65022.75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29813.487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5480.992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53213.54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56699.65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81817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3301.18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1194.235077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5023.633636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5977.38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5977.38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94740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5955.3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1220.135329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5017.495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5967.55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5967.55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04628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5951.2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1220.135329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5017.496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5962.21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5962.21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79312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5945.44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1216.920914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5009.993667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5954.91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5954.91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86743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435251.49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263086.078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3.086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269.984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443700.02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443700.02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77096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3228.58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1135.349333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5033.075692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5969.89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5969.89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35555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6019.9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1058.279724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5053.842846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5980.77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5980.77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85355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6026.59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1049.487845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5046.4295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5966.82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5966.82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3897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6008.07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1065.372059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5033.075769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5954.47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5954.47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12639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423271.35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168773.265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219923.996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430028.84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430028.84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02254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2261.34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1949.664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2922.69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6070.11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64693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2259.46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883.199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5181.377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6161.38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9310.98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18956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2256.61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878.4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5181.375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6154.37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9296.64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82842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2252.83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873.601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5174.334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6147.33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9243.58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88864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899E99B-24BF-823E-F559-89C1C3E85508}"/>
              </a:ext>
            </a:extLst>
          </p:cNvPr>
          <p:cNvSpPr txBox="1"/>
          <p:nvPr/>
        </p:nvSpPr>
        <p:spPr>
          <a:xfrm>
            <a:off x="625151" y="1959429"/>
            <a:ext cx="2164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Размер исходного датасета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: (15064, 9)</a:t>
            </a:r>
          </a:p>
        </p:txBody>
      </p:sp>
      <p:cxnSp>
        <p:nvCxnSpPr>
          <p:cNvPr id="29" name="Google Shape;213;p9">
            <a:extLst>
              <a:ext uri="{FF2B5EF4-FFF2-40B4-BE49-F238E27FC236}">
                <a16:creationId xmlns:a16="http://schemas.microsoft.com/office/drawing/2014/main" id="{261E884C-83AC-DB1B-CE2D-4DB6FE1E6358}"/>
              </a:ext>
            </a:extLst>
          </p:cNvPr>
          <p:cNvCxnSpPr>
            <a:cxnSpLocks/>
          </p:cNvCxnSpPr>
          <p:nvPr/>
        </p:nvCxnSpPr>
        <p:spPr>
          <a:xfrm>
            <a:off x="558782" y="1890263"/>
            <a:ext cx="0" cy="734261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" name="Google Shape;215;p9">
            <a:extLst>
              <a:ext uri="{FF2B5EF4-FFF2-40B4-BE49-F238E27FC236}">
                <a16:creationId xmlns:a16="http://schemas.microsoft.com/office/drawing/2014/main" id="{4C106F50-83A4-EA46-48A4-6CBC04007EB4}"/>
              </a:ext>
            </a:extLst>
          </p:cNvPr>
          <p:cNvCxnSpPr>
            <a:cxnSpLocks/>
          </p:cNvCxnSpPr>
          <p:nvPr/>
        </p:nvCxnSpPr>
        <p:spPr>
          <a:xfrm>
            <a:off x="558782" y="1890263"/>
            <a:ext cx="41277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" name="Google Shape;215;p9">
            <a:extLst>
              <a:ext uri="{FF2B5EF4-FFF2-40B4-BE49-F238E27FC236}">
                <a16:creationId xmlns:a16="http://schemas.microsoft.com/office/drawing/2014/main" id="{C9A9CDD5-9EDF-A811-788F-101CBCC553DD}"/>
              </a:ext>
            </a:extLst>
          </p:cNvPr>
          <p:cNvCxnSpPr>
            <a:cxnSpLocks/>
          </p:cNvCxnSpPr>
          <p:nvPr/>
        </p:nvCxnSpPr>
        <p:spPr>
          <a:xfrm>
            <a:off x="561889" y="2621161"/>
            <a:ext cx="41277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2347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4921761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Разведочный анализ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21CEBF2-476B-5838-5550-912A81F0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10" y="1305887"/>
            <a:ext cx="6080519" cy="5160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C15F2D-BBA5-7D24-9A18-AA0EEECD6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596" y="1292881"/>
            <a:ext cx="5498471" cy="514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12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2523793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Выбросы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C60D429-F874-E387-48DA-EE8FC3171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48" y="1389917"/>
            <a:ext cx="5281118" cy="249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D1AD67-7725-13A9-0856-15FB5B30C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223" y="1408580"/>
            <a:ext cx="4831372" cy="2473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070368-6582-E338-DB7F-CD806EAD0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28" y="3993845"/>
            <a:ext cx="4864038" cy="25283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66859D5-909C-DB17-60B8-4F470CB95D84}"/>
                  </a:ext>
                </a:extLst>
              </p14:cNvPr>
              <p14:cNvContentPartPr/>
              <p14:nvPr/>
            </p14:nvContentPartPr>
            <p14:xfrm>
              <a:off x="923510" y="2693976"/>
              <a:ext cx="1458000" cy="39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66859D5-909C-DB17-60B8-4F470CB95D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9870" y="2586336"/>
                <a:ext cx="15656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B25FD1D-A707-E4BF-F8CA-775F533ABAE9}"/>
                  </a:ext>
                </a:extLst>
              </p14:cNvPr>
              <p14:cNvContentPartPr/>
              <p14:nvPr/>
            </p14:nvContentPartPr>
            <p14:xfrm>
              <a:off x="3290510" y="2713416"/>
              <a:ext cx="2004840" cy="889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B25FD1D-A707-E4BF-F8CA-775F533ABA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36870" y="2605416"/>
                <a:ext cx="211248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B96900B-31BC-E3BF-43E6-040FCB8D12EA}"/>
                  </a:ext>
                </a:extLst>
              </p14:cNvPr>
              <p14:cNvContentPartPr/>
              <p14:nvPr/>
            </p14:nvContentPartPr>
            <p14:xfrm>
              <a:off x="6988430" y="2704776"/>
              <a:ext cx="1318680" cy="104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B96900B-31BC-E3BF-43E6-040FCB8D12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34430" y="2596776"/>
                <a:ext cx="14263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83E0863-7A96-776B-C123-42D476FD6DEB}"/>
                  </a:ext>
                </a:extLst>
              </p14:cNvPr>
              <p14:cNvContentPartPr/>
              <p14:nvPr/>
            </p14:nvContentPartPr>
            <p14:xfrm>
              <a:off x="9171830" y="2685336"/>
              <a:ext cx="1638360" cy="583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83E0863-7A96-776B-C123-42D476FD6DE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17830" y="2577696"/>
                <a:ext cx="17460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1E690BA-E791-2516-6051-3AAA6379192B}"/>
                  </a:ext>
                </a:extLst>
              </p14:cNvPr>
              <p14:cNvContentPartPr/>
              <p14:nvPr/>
            </p14:nvContentPartPr>
            <p14:xfrm>
              <a:off x="1655030" y="5345016"/>
              <a:ext cx="918360" cy="572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1E690BA-E791-2516-6051-3AAA6379192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01030" y="5237376"/>
                <a:ext cx="1026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67D1A10-3DE0-26F0-29BF-9FA19CD3A9CD}"/>
                  </a:ext>
                </a:extLst>
              </p14:cNvPr>
              <p14:cNvContentPartPr/>
              <p14:nvPr/>
            </p14:nvContentPartPr>
            <p14:xfrm>
              <a:off x="2545670" y="5327376"/>
              <a:ext cx="94680" cy="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67D1A10-3DE0-26F0-29BF-9FA19CD3A9C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91670" y="5219736"/>
                <a:ext cx="202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D314F88-7276-45F2-598C-B51FD2471741}"/>
                  </a:ext>
                </a:extLst>
              </p14:cNvPr>
              <p14:cNvContentPartPr/>
              <p14:nvPr/>
            </p14:nvContentPartPr>
            <p14:xfrm>
              <a:off x="3685790" y="5317296"/>
              <a:ext cx="1629360" cy="568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D314F88-7276-45F2-598C-B51FD247174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31790" y="5209656"/>
                <a:ext cx="173700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Группа 13">
            <a:extLst>
              <a:ext uri="{FF2B5EF4-FFF2-40B4-BE49-F238E27FC236}">
                <a16:creationId xmlns:a16="http://schemas.microsoft.com/office/drawing/2014/main" id="{3A760B82-F2A3-370C-B54B-73B4D939548A}"/>
              </a:ext>
            </a:extLst>
          </p:cNvPr>
          <p:cNvGrpSpPr/>
          <p:nvPr/>
        </p:nvGrpSpPr>
        <p:grpSpPr>
          <a:xfrm>
            <a:off x="6870844" y="4407330"/>
            <a:ext cx="4185931" cy="1502598"/>
            <a:chOff x="1476753" y="3499669"/>
            <a:chExt cx="4619247" cy="666000"/>
          </a:xfrm>
        </p:grpSpPr>
        <p:sp>
          <p:nvSpPr>
            <p:cNvPr id="49" name="Прямоугольник 14">
              <a:extLst>
                <a:ext uri="{FF2B5EF4-FFF2-40B4-BE49-F238E27FC236}">
                  <a16:creationId xmlns:a16="http://schemas.microsoft.com/office/drawing/2014/main" id="{D63FBA6D-2BBA-CA89-6FF7-C45F2283163C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5760"/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Подобные выбросы невозможно интерпретировать как корректные результаты измерений, поэтому перед нами либо ошибки измерений, либо ошибки обработки. Данные выбросы необходимо удалить.</a:t>
              </a:r>
              <a:endParaRPr lang="ru-RU" spc="18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Прямоугольник 58">
              <a:extLst>
                <a:ext uri="{FF2B5EF4-FFF2-40B4-BE49-F238E27FC236}">
                  <a16:creationId xmlns:a16="http://schemas.microsoft.com/office/drawing/2014/main" id="{CF44C683-4B91-6A5B-DBE8-DAF42674378E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51" name="Прямоугольник 58">
              <a:extLst>
                <a:ext uri="{FF2B5EF4-FFF2-40B4-BE49-F238E27FC236}">
                  <a16:creationId xmlns:a16="http://schemas.microsoft.com/office/drawing/2014/main" id="{AB439D51-116D-115B-B6EE-C1DC228B16D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946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575218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После удаления выбросов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3111AA7-3879-BE3F-C954-9711730D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724" y="1306227"/>
            <a:ext cx="5510857" cy="518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B5785E-CC13-C8E9-F040-59868F8D7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42" y="1289150"/>
            <a:ext cx="6043199" cy="514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3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575218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Ковариационные матрицы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C43BB9E-B7C6-D1BB-6E79-4C50B4058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50" y="1277356"/>
            <a:ext cx="11698333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93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575218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Метод главных компонент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4C6DDBA-7606-2DCB-1490-0D831BDE6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637" y="1464560"/>
            <a:ext cx="6658904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13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1310</TotalTime>
  <Words>632</Words>
  <Application>Microsoft Office PowerPoint</Application>
  <PresentationFormat>Widescreen</PresentationFormat>
  <Paragraphs>268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Segoe UI Semibold</vt:lpstr>
      <vt:lpstr>Open Sans</vt:lpstr>
      <vt:lpstr>Segoe UI</vt:lpstr>
      <vt:lpstr>Calibri</vt:lpstr>
      <vt:lpstr>Noto Sans Symbols</vt:lpstr>
      <vt:lpstr>ALS Sector Regular</vt:lpstr>
      <vt:lpstr>Arial</vt:lpstr>
      <vt:lpstr>ALS Sector Bold</vt:lpstr>
      <vt:lpstr>If,kjyVUNE_28012021</vt:lpstr>
      <vt:lpstr>Исследование датасета «Оставшееся количество циклов зарядки аккумулятора» (ориг. Battery Remaining Useful Life - RUL)  Выпускная квалификационная работа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Petr Larin</cp:lastModifiedBy>
  <cp:revision>115</cp:revision>
  <dcterms:created xsi:type="dcterms:W3CDTF">2021-02-24T09:03:25Z</dcterms:created>
  <dcterms:modified xsi:type="dcterms:W3CDTF">2023-04-22T22:11:35Z</dcterms:modified>
</cp:coreProperties>
</file>